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Raleway"/>
      <p:regular r:id="rId47"/>
      <p:bold r:id="rId48"/>
      <p:italic r:id="rId49"/>
      <p:boldItalic r:id="rId50"/>
    </p:embeddedFont>
    <p:embeddedFont>
      <p:font typeface="Lato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aleway-bold.fntdata"/><Relationship Id="rId47" Type="http://schemas.openxmlformats.org/officeDocument/2006/relationships/font" Target="fonts/Raleway-regular.fntdata"/><Relationship Id="rId49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regular.fntdata"/><Relationship Id="rId50" Type="http://schemas.openxmlformats.org/officeDocument/2006/relationships/font" Target="fonts/Raleway-boldItalic.fntdata"/><Relationship Id="rId53" Type="http://schemas.openxmlformats.org/officeDocument/2006/relationships/font" Target="fonts/Lato-italic.fntdata"/><Relationship Id="rId52" Type="http://schemas.openxmlformats.org/officeDocument/2006/relationships/font" Target="fonts/La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2061337a4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82061337a4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adaa7831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8adaa7831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2061337a4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2061337a4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82061337a4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82061337a4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2061337a4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82061337a4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adaa7831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adaa7831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adaa7831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8adaa7831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82061337a4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82061337a4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2061337a4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2061337a4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adaa7831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8adaa7831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2061337a4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2061337a4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82061337a4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82061337a4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82061337a4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82061337a4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adaa7831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8adaa7831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adaa78314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8adaa78314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adaa78314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adaa78314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adaa78314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8adaa78314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adaa78314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8adaa78314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adaa78314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adaa78314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2061337a4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2061337a4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8adaa78314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8adaa78314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8adaa78314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8adaa78314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82061337a4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82061337a4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8adaa78314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8adaa78314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82061337a4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82061337a4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82061337a4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82061337a4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adaa78314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adaa78314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82061337a4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82061337a4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8adaa7831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8adaa7831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8adaa78314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8adaa78314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adaa78314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8adaa78314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8adaa78314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8adaa78314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adaa78314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8adaa78314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2061337a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2061337a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8adaa78314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8adaa78314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82061337a4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82061337a4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a0fa1cbb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8a0fa1cbb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82061337a4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82061337a4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a0fa1cbbe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8a0fa1cbbe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a0fa1cbbe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8a0fa1cbbe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adaa7831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8adaa7831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8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Relationship Id="rId5" Type="http://schemas.openxmlformats.org/officeDocument/2006/relationships/image" Target="../media/image5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Relationship Id="rId4" Type="http://schemas.openxmlformats.org/officeDocument/2006/relationships/image" Target="../media/image4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Relationship Id="rId4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png"/><Relationship Id="rId4" Type="http://schemas.openxmlformats.org/officeDocument/2006/relationships/image" Target="../media/image5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7.png"/><Relationship Id="rId4" Type="http://schemas.openxmlformats.org/officeDocument/2006/relationships/image" Target="../media/image49.png"/><Relationship Id="rId5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s3-us-west-2.amazonaws.com/10x.files/samples/cell/pbmc3k/pbmc3k_filtered_gene_bc_matrices.tar.gz" TargetMode="External"/><Relationship Id="rId4" Type="http://schemas.openxmlformats.org/officeDocument/2006/relationships/hyperlink" Target="https://support.10xgenomics.com/single-cell-gene-expression/software/pipelines/latest/what-is-cell-ranger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Guided Clustering Tutorial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75" y="3973100"/>
            <a:ext cx="6331500" cy="5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Adithya Ayanam - CTSI STEM Intern </a:t>
            </a:r>
            <a:endParaRPr/>
          </a:p>
        </p:txBody>
      </p:sp>
      <p:sp>
        <p:nvSpPr>
          <p:cNvPr id="74" name="Google Shape;74;p13"/>
          <p:cNvSpPr txBox="1"/>
          <p:nvPr>
            <p:ph idx="1" type="subTitle"/>
          </p:nvPr>
        </p:nvSpPr>
        <p:spPr>
          <a:xfrm>
            <a:off x="2416675" y="2419438"/>
            <a:ext cx="6331500" cy="57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Mentor:Dr.Zhang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ctrTitle"/>
          </p:nvPr>
        </p:nvSpPr>
        <p:spPr>
          <a:xfrm>
            <a:off x="70225" y="390750"/>
            <a:ext cx="9073800" cy="5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Set up the Seurat object </a:t>
            </a:r>
            <a:endParaRPr sz="3000"/>
          </a:p>
        </p:txBody>
      </p:sp>
      <p:sp>
        <p:nvSpPr>
          <p:cNvPr id="132" name="Google Shape;132;p22"/>
          <p:cNvSpPr txBox="1"/>
          <p:nvPr/>
        </p:nvSpPr>
        <p:spPr>
          <a:xfrm>
            <a:off x="0" y="903250"/>
            <a:ext cx="9144000" cy="41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3D3F"/>
                </a:solidFill>
                <a:highlight>
                  <a:srgbClr val="FFFFFF"/>
                </a:highlight>
              </a:rPr>
              <a:t> </a:t>
            </a:r>
            <a:endParaRPr sz="1000">
              <a:solidFill>
                <a:srgbClr val="333333"/>
              </a:solidFill>
              <a:highlight>
                <a:srgbClr val="F5F5F5"/>
              </a:highlight>
            </a:endParaRPr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13" y="1219200"/>
            <a:ext cx="8791575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ctrTitle"/>
          </p:nvPr>
        </p:nvSpPr>
        <p:spPr>
          <a:xfrm>
            <a:off x="80350" y="708450"/>
            <a:ext cx="8597700" cy="5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000"/>
              <a:t>QC and selecting cells for further analysis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 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139" name="Google Shape;139;p23"/>
          <p:cNvSpPr txBox="1"/>
          <p:nvPr/>
        </p:nvSpPr>
        <p:spPr>
          <a:xfrm>
            <a:off x="211050" y="1519150"/>
            <a:ext cx="8721900" cy="27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The n</a:t>
            </a:r>
            <a:r>
              <a:rPr lang="en">
                <a:solidFill>
                  <a:srgbClr val="FFFFFF"/>
                </a:solidFill>
              </a:rPr>
              <a:t>umber of unique genes detected in each cell.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Low-quality cells or empty droplets will often have very few genes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Cell doublets or multiplets may exhibit an aberrantly high gene count</a:t>
            </a:r>
            <a:endParaRPr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Similarly, the total number of molecules detected within a cell (correlates strongly with unique genes)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The percentage of reads that map to the mitochondrial genome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Low-quality / dying cells often exhibit extensive mitochondrial contamination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We calculate mitochondrial QC metrics with the PercentageFeatureSet function, which calculates the percentage of counts originating from a set of features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We use the set of all genes starting with MT- as a set of mitochondrial genes</a:t>
            </a:r>
            <a:endParaRPr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                                                  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ctrTitle"/>
          </p:nvPr>
        </p:nvSpPr>
        <p:spPr>
          <a:xfrm>
            <a:off x="261950" y="630225"/>
            <a:ext cx="8441400" cy="5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000"/>
              <a:t>QC and selecting cells for further analysis</a:t>
            </a:r>
            <a:endParaRPr sz="3000"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43025"/>
            <a:ext cx="8658225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 txBox="1"/>
          <p:nvPr/>
        </p:nvSpPr>
        <p:spPr>
          <a:xfrm>
            <a:off x="163913" y="2143500"/>
            <a:ext cx="8635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The number of unique genes and total molecules are automatically calculated during CreateSeuratObject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You can find them stored in the object meta data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600" y="2967900"/>
            <a:ext cx="4941036" cy="32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925" y="3351375"/>
            <a:ext cx="8806626" cy="146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ctrTitle"/>
          </p:nvPr>
        </p:nvSpPr>
        <p:spPr>
          <a:xfrm>
            <a:off x="414475" y="630225"/>
            <a:ext cx="8288700" cy="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Vis</a:t>
            </a:r>
            <a:r>
              <a:rPr lang="en" sz="3000"/>
              <a:t>ualize QC metrics</a:t>
            </a:r>
            <a:endParaRPr sz="3000"/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24625"/>
            <a:ext cx="8696325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5"/>
          <p:cNvSpPr txBox="1"/>
          <p:nvPr/>
        </p:nvSpPr>
        <p:spPr>
          <a:xfrm>
            <a:off x="152400" y="1473475"/>
            <a:ext cx="86043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#A Violin Plot is used to visualise the distribution of the data and its probability density.This is done to view the QC metrics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6" name="Google Shape;156;p25"/>
          <p:cNvSpPr txBox="1"/>
          <p:nvPr/>
        </p:nvSpPr>
        <p:spPr>
          <a:xfrm>
            <a:off x="152400" y="3080250"/>
            <a:ext cx="86964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We filter cells that have unique feature counts over 2,500 or less than 200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We filter cells that have &gt;5% mitochondrial counts</a:t>
            </a:r>
            <a:endParaRPr sz="1200">
              <a:solidFill>
                <a:srgbClr val="FFFFFF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ctrTitle"/>
          </p:nvPr>
        </p:nvSpPr>
        <p:spPr>
          <a:xfrm>
            <a:off x="233700" y="630225"/>
            <a:ext cx="8469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Visualize QC metrics</a:t>
            </a:r>
            <a:endParaRPr sz="3000"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25" y="1404400"/>
            <a:ext cx="869632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9025" y="2056225"/>
            <a:ext cx="4978511" cy="266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ctrTitle"/>
          </p:nvPr>
        </p:nvSpPr>
        <p:spPr>
          <a:xfrm>
            <a:off x="277525" y="467425"/>
            <a:ext cx="85194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Visualize QC metrics</a:t>
            </a:r>
            <a:endParaRPr sz="3000"/>
          </a:p>
        </p:txBody>
      </p:sp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200" y="1015475"/>
            <a:ext cx="8677275" cy="11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5000" y="2210225"/>
            <a:ext cx="3997776" cy="214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575" y="4388675"/>
            <a:ext cx="4660626" cy="32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/>
        </p:nvSpPr>
        <p:spPr>
          <a:xfrm>
            <a:off x="0" y="2377575"/>
            <a:ext cx="4632300" cy="18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S</a:t>
            </a:r>
            <a:r>
              <a:rPr lang="en">
                <a:solidFill>
                  <a:srgbClr val="FFFFFF"/>
                </a:solidFill>
              </a:rPr>
              <a:t>ubset is a function to filter the unwanted cells in the dataset.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This function calculates the features that exhibit high cell-to cell variation in the dataset. 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some cells have highly expressed  genes and some has lowly expressed gene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ctrTitle"/>
          </p:nvPr>
        </p:nvSpPr>
        <p:spPr>
          <a:xfrm>
            <a:off x="343275" y="630225"/>
            <a:ext cx="83601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Normalize the data</a:t>
            </a:r>
            <a:endParaRPr sz="3000"/>
          </a:p>
        </p:txBody>
      </p:sp>
      <p:sp>
        <p:nvSpPr>
          <p:cNvPr id="178" name="Google Shape;178;p28"/>
          <p:cNvSpPr txBox="1"/>
          <p:nvPr/>
        </p:nvSpPr>
        <p:spPr>
          <a:xfrm>
            <a:off x="0" y="1584875"/>
            <a:ext cx="8888400" cy="14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Normalize the data .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Usually LogNormalize is used. 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This normalizes the feature expression measurements for each cell by the total expression, 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Multiplies this by a scale factor (10,000 by default), 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Log-transforms the result (satijalab).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50" y="2856575"/>
            <a:ext cx="864870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370925"/>
            <a:ext cx="8648700" cy="3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ctrTitle"/>
          </p:nvPr>
        </p:nvSpPr>
        <p:spPr>
          <a:xfrm>
            <a:off x="257875" y="504250"/>
            <a:ext cx="84639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Identify Variable Feature Selection</a:t>
            </a:r>
            <a:endParaRPr sz="3000"/>
          </a:p>
        </p:txBody>
      </p:sp>
      <p:sp>
        <p:nvSpPr>
          <p:cNvPr id="186" name="Google Shape;186;p29"/>
          <p:cNvSpPr txBox="1"/>
          <p:nvPr/>
        </p:nvSpPr>
        <p:spPr>
          <a:xfrm>
            <a:off x="356025" y="1188650"/>
            <a:ext cx="8721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###################################################################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Identify features that are outliers on a 'mean variability plot'.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We  use the vst selection method . 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vst: First, fits a line to the relationship of log(variance) and log(mean) 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Using local polynomial regression (loess). Then standardizes the feature values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Using the observed mean and expected variance (given by the fitted line). 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Feature variance is then calculated on the standardized values after 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Clipping to a maximum (see clip.max parameter - default value is auto).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Other methods are mean.var.plot(mvp)-identofy variable features while controlling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The strong relationship between variability and average expression,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dispersion(disp)- select genes with highest dispersion values.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###################################################################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ctrTitle"/>
          </p:nvPr>
        </p:nvSpPr>
        <p:spPr>
          <a:xfrm>
            <a:off x="257888" y="438500"/>
            <a:ext cx="84639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Identify Variable Feature Selection</a:t>
            </a:r>
            <a:endParaRPr sz="3000"/>
          </a:p>
        </p:txBody>
      </p:sp>
      <p:pic>
        <p:nvPicPr>
          <p:cNvPr id="192" name="Google Shape;1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250" y="1003375"/>
            <a:ext cx="8639175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4550" y="2775025"/>
            <a:ext cx="3841732" cy="191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ctrTitle"/>
          </p:nvPr>
        </p:nvSpPr>
        <p:spPr>
          <a:xfrm>
            <a:off x="142325" y="443975"/>
            <a:ext cx="6331500" cy="6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Scaling the data</a:t>
            </a:r>
            <a:endParaRPr sz="3000"/>
          </a:p>
        </p:txBody>
      </p:sp>
      <p:sp>
        <p:nvSpPr>
          <p:cNvPr id="199" name="Google Shape;199;p31"/>
          <p:cNvSpPr txBox="1"/>
          <p:nvPr/>
        </p:nvSpPr>
        <p:spPr>
          <a:xfrm>
            <a:off x="377950" y="1272625"/>
            <a:ext cx="8703300" cy="23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 Next, we apply a linear transformation (scaling ) that is a standard pre-processing step prior to  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dimensional reduction techniques like PCA.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 The ScaleData function:</a:t>
            </a:r>
            <a:endParaRPr>
              <a:solidFill>
                <a:srgbClr val="FFFFFF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Shifts the expression of each gene, so that the mean expression across cells is 0</a:t>
            </a:r>
            <a:endParaRPr>
              <a:solidFill>
                <a:srgbClr val="FFFFFF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Scales the expression of each gene, so that the variance across cells is 1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 This step gives equal weight in downstream analyses, so that highly-expressed genes do not dominate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 The results of this are stored in pbmc[["RNA"]]@scale.data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950" y="3780375"/>
            <a:ext cx="8677275" cy="5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ctrTitle"/>
          </p:nvPr>
        </p:nvSpPr>
        <p:spPr>
          <a:xfrm>
            <a:off x="1234450" y="391250"/>
            <a:ext cx="7487400" cy="8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Step A: RNA -Seq Workflow</a:t>
            </a:r>
            <a:endParaRPr sz="4000"/>
          </a:p>
        </p:txBody>
      </p:sp>
      <p:sp>
        <p:nvSpPr>
          <p:cNvPr id="80" name="Google Shape;80;p14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666666"/>
                </a:solidFill>
                <a:highlight>
                  <a:srgbClr val="FFFCF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Green indicates high and red low quality cell</a:t>
            </a:r>
            <a:endParaRPr/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6323"/>
            <a:ext cx="9144000" cy="2090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type="ctrTitle"/>
          </p:nvPr>
        </p:nvSpPr>
        <p:spPr>
          <a:xfrm>
            <a:off x="155275" y="411125"/>
            <a:ext cx="85665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Perform Linear Dimensional Reduction</a:t>
            </a:r>
            <a:endParaRPr sz="3000"/>
          </a:p>
        </p:txBody>
      </p:sp>
      <p:sp>
        <p:nvSpPr>
          <p:cNvPr id="206" name="Google Shape;206;p32"/>
          <p:cNvSpPr txBox="1"/>
          <p:nvPr/>
        </p:nvSpPr>
        <p:spPr>
          <a:xfrm>
            <a:off x="306750" y="1184350"/>
            <a:ext cx="8603400" cy="14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  Through this line of code the PCA and clustering (analysis methods) results will be  unaffected. 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  The heatmaps (DoHeatmap function) will require genes for it to be scaled.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  After that we will perform PCA on the scaled data. 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  The previously determined variable features are usually used as an input 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  Through the use of the  features  argument you can choose another subset.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07" name="Google Shape;2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27150"/>
            <a:ext cx="8677275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341500"/>
            <a:ext cx="8696325" cy="5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/>
          <p:nvPr>
            <p:ph type="ctrTitle"/>
          </p:nvPr>
        </p:nvSpPr>
        <p:spPr>
          <a:xfrm>
            <a:off x="155275" y="411125"/>
            <a:ext cx="85665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Perform Linear Dimensional Reduction</a:t>
            </a:r>
            <a:endParaRPr sz="3000"/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0625"/>
            <a:ext cx="8686800" cy="33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>
            <p:ph type="ctrTitle"/>
          </p:nvPr>
        </p:nvSpPr>
        <p:spPr>
          <a:xfrm>
            <a:off x="155275" y="411125"/>
            <a:ext cx="85665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Perform Linear Dimensional Reduction</a:t>
            </a:r>
            <a:endParaRPr sz="3000"/>
          </a:p>
        </p:txBody>
      </p:sp>
      <p:pic>
        <p:nvPicPr>
          <p:cNvPr id="220" name="Google Shape;22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5500" y="959400"/>
            <a:ext cx="5544675" cy="369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>
            <p:ph type="ctrTitle"/>
          </p:nvPr>
        </p:nvSpPr>
        <p:spPr>
          <a:xfrm>
            <a:off x="155275" y="411125"/>
            <a:ext cx="85665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Perform Linear Dimensional Reduction</a:t>
            </a:r>
            <a:endParaRPr sz="3000"/>
          </a:p>
        </p:txBody>
      </p:sp>
      <p:pic>
        <p:nvPicPr>
          <p:cNvPr id="226" name="Google Shape;22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0625"/>
            <a:ext cx="86677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4225" y="1514250"/>
            <a:ext cx="4797899" cy="314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/>
          <p:nvPr>
            <p:ph type="ctrTitle"/>
          </p:nvPr>
        </p:nvSpPr>
        <p:spPr>
          <a:xfrm>
            <a:off x="155275" y="411125"/>
            <a:ext cx="85665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Perform Linear Dimensional Reduction</a:t>
            </a:r>
            <a:endParaRPr sz="3000"/>
          </a:p>
        </p:txBody>
      </p:sp>
      <p:sp>
        <p:nvSpPr>
          <p:cNvPr id="233" name="Google Shape;233;p36"/>
          <p:cNvSpPr txBox="1"/>
          <p:nvPr/>
        </p:nvSpPr>
        <p:spPr>
          <a:xfrm>
            <a:off x="339625" y="1046225"/>
            <a:ext cx="8115900" cy="8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 </a:t>
            </a:r>
            <a:r>
              <a:rPr lang="en">
                <a:solidFill>
                  <a:srgbClr val="FFFFFF"/>
                </a:solidFill>
              </a:rPr>
              <a:t>Draws a heatmap focusing on a principal component. 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 Both cells and genes are sorted by their principal component scores. 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 Allows for nice visualization of sources of heterogeneity in the dataset.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34" name="Google Shape;23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11025"/>
            <a:ext cx="8620125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9787" y="2496300"/>
            <a:ext cx="3385351" cy="22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/>
          <p:nvPr>
            <p:ph type="ctrTitle"/>
          </p:nvPr>
        </p:nvSpPr>
        <p:spPr>
          <a:xfrm>
            <a:off x="155275" y="411125"/>
            <a:ext cx="85665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Perform Linear Dimensional Reduction</a:t>
            </a:r>
            <a:endParaRPr sz="3000"/>
          </a:p>
        </p:txBody>
      </p:sp>
      <p:pic>
        <p:nvPicPr>
          <p:cNvPr id="241" name="Google Shape;2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75" y="954425"/>
            <a:ext cx="86772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9825" y="1306850"/>
            <a:ext cx="3488060" cy="345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/>
          <p:nvPr>
            <p:ph type="ctrTitle"/>
          </p:nvPr>
        </p:nvSpPr>
        <p:spPr>
          <a:xfrm>
            <a:off x="155275" y="411125"/>
            <a:ext cx="85665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Perform Linear Dimensional Reduction</a:t>
            </a:r>
            <a:endParaRPr sz="3000"/>
          </a:p>
        </p:txBody>
      </p:sp>
      <p:pic>
        <p:nvPicPr>
          <p:cNvPr id="248" name="Google Shape;24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5675" y="952250"/>
            <a:ext cx="5014778" cy="360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 txBox="1"/>
          <p:nvPr>
            <p:ph type="ctrTitle"/>
          </p:nvPr>
        </p:nvSpPr>
        <p:spPr>
          <a:xfrm>
            <a:off x="178975" y="724875"/>
            <a:ext cx="8520900" cy="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</a:t>
            </a:r>
            <a:r>
              <a:rPr lang="en" sz="3000"/>
              <a:t>etermine the Dimensionality of the Dataset</a:t>
            </a:r>
            <a:endParaRPr sz="4400"/>
          </a:p>
        </p:txBody>
      </p:sp>
      <p:sp>
        <p:nvSpPr>
          <p:cNvPr id="254" name="Google Shape;254;p39"/>
          <p:cNvSpPr txBox="1"/>
          <p:nvPr/>
        </p:nvSpPr>
        <p:spPr>
          <a:xfrm>
            <a:off x="633575" y="1071750"/>
            <a:ext cx="7909800" cy="17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Determine Statistical Significance of PCA Scores.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Randomly permutes a subset of data, and calculates projected 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PCA scores for these 'random' genes. 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Then compares the PCA scores for the 'random' genes with the observed PCA scores to determine statistical signifance. 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End result is a p-value for each gene's association with each principal component.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55" name="Google Shape;25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953175"/>
            <a:ext cx="8686800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4220000"/>
            <a:ext cx="8677275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0"/>
          <p:cNvSpPr txBox="1"/>
          <p:nvPr>
            <p:ph type="ctrTitle"/>
          </p:nvPr>
        </p:nvSpPr>
        <p:spPr>
          <a:xfrm>
            <a:off x="200875" y="303100"/>
            <a:ext cx="8520900" cy="6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Determine the Dimensionality of the Dataset</a:t>
            </a:r>
            <a:r>
              <a:rPr lang="en" sz="3700"/>
              <a:t> </a:t>
            </a:r>
            <a:endParaRPr sz="3700"/>
          </a:p>
        </p:txBody>
      </p:sp>
      <p:pic>
        <p:nvPicPr>
          <p:cNvPr id="262" name="Google Shape;26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050" y="964900"/>
            <a:ext cx="6682958" cy="4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ctrTitle"/>
          </p:nvPr>
        </p:nvSpPr>
        <p:spPr>
          <a:xfrm>
            <a:off x="0" y="383725"/>
            <a:ext cx="8520900" cy="6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Determine the Dimensionality of the Dataset</a:t>
            </a:r>
            <a:r>
              <a:rPr lang="en" sz="4300"/>
              <a:t> </a:t>
            </a:r>
            <a:endParaRPr sz="3000"/>
          </a:p>
        </p:txBody>
      </p:sp>
      <p:sp>
        <p:nvSpPr>
          <p:cNvPr id="268" name="Google Shape;268;p41"/>
          <p:cNvSpPr txBox="1"/>
          <p:nvPr/>
        </p:nvSpPr>
        <p:spPr>
          <a:xfrm>
            <a:off x="306750" y="1163050"/>
            <a:ext cx="79899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Elbow Method for finding the optimal number of clusters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This method is based on the percentage of variance.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9" name="Google Shape;26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60650"/>
            <a:ext cx="863917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4963" y="2217375"/>
            <a:ext cx="4114085" cy="246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ctrTitle"/>
          </p:nvPr>
        </p:nvSpPr>
        <p:spPr>
          <a:xfrm>
            <a:off x="144750" y="370325"/>
            <a:ext cx="8999100" cy="6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Step B:Computational Pipeline to Read the RNA -Seq data</a:t>
            </a:r>
            <a:endParaRPr sz="2500"/>
          </a:p>
        </p:txBody>
      </p:sp>
      <p:sp>
        <p:nvSpPr>
          <p:cNvPr id="87" name="Google Shape;87;p15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800" y="1066750"/>
            <a:ext cx="8095151" cy="357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 txBox="1"/>
          <p:nvPr>
            <p:ph type="ctrTitle"/>
          </p:nvPr>
        </p:nvSpPr>
        <p:spPr>
          <a:xfrm>
            <a:off x="250150" y="630225"/>
            <a:ext cx="84531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Cluster the cells </a:t>
            </a:r>
            <a:endParaRPr sz="3000"/>
          </a:p>
        </p:txBody>
      </p:sp>
      <p:sp>
        <p:nvSpPr>
          <p:cNvPr id="276" name="Google Shape;276;p42"/>
          <p:cNvSpPr txBox="1"/>
          <p:nvPr/>
        </p:nvSpPr>
        <p:spPr>
          <a:xfrm>
            <a:off x="394400" y="1391300"/>
            <a:ext cx="82092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 Constructs a Shared Nearest Neighbor (SNN) Graph for a given dataset. 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 We first determine the k-nearest neighbors of each cell. 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 We use this knn graph to construct the SNN graph by calculating 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the neighborhood overlap (Jaccard index) between every cell 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and its  k.param nearest neighbors.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3"/>
          <p:cNvSpPr txBox="1"/>
          <p:nvPr>
            <p:ph type="ctrTitle"/>
          </p:nvPr>
        </p:nvSpPr>
        <p:spPr>
          <a:xfrm>
            <a:off x="250150" y="630225"/>
            <a:ext cx="84531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Cluster the cells </a:t>
            </a:r>
            <a:endParaRPr sz="3200"/>
          </a:p>
        </p:txBody>
      </p:sp>
      <p:pic>
        <p:nvPicPr>
          <p:cNvPr id="282" name="Google Shape;28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50" y="1245225"/>
            <a:ext cx="7289846" cy="359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4"/>
          <p:cNvSpPr txBox="1"/>
          <p:nvPr>
            <p:ph type="ctrTitle"/>
          </p:nvPr>
        </p:nvSpPr>
        <p:spPr>
          <a:xfrm>
            <a:off x="250575" y="630225"/>
            <a:ext cx="8452800" cy="5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Run non-linear Dimensional Reduction</a:t>
            </a:r>
            <a:endParaRPr sz="3000"/>
          </a:p>
        </p:txBody>
      </p:sp>
      <p:sp>
        <p:nvSpPr>
          <p:cNvPr id="288" name="Google Shape;288;p44"/>
          <p:cNvSpPr txBox="1"/>
          <p:nvPr/>
        </p:nvSpPr>
        <p:spPr>
          <a:xfrm>
            <a:off x="206325" y="1292725"/>
            <a:ext cx="8879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UMAP - A non Linear Technique to explore dataset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Runs the Uniform Manifold Approximation and Projection (UMAP) dimensional reduction technique. 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To run, you must first install the umap-learn python package (e.g. via pip install umap-learn). 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Details on this package can be found here: https://github.com/lmcinnes/umap.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313" y="2810713"/>
            <a:ext cx="8658225" cy="15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5"/>
          <p:cNvSpPr txBox="1"/>
          <p:nvPr>
            <p:ph type="ctrTitle"/>
          </p:nvPr>
        </p:nvSpPr>
        <p:spPr>
          <a:xfrm>
            <a:off x="256050" y="465900"/>
            <a:ext cx="8452800" cy="5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Run non-linear Dimensional Reduction</a:t>
            </a:r>
            <a:endParaRPr sz="3000"/>
          </a:p>
        </p:txBody>
      </p:sp>
      <p:pic>
        <p:nvPicPr>
          <p:cNvPr id="295" name="Google Shape;29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100" y="1037100"/>
            <a:ext cx="5092184" cy="3637274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5"/>
          <p:cNvSpPr txBox="1"/>
          <p:nvPr/>
        </p:nvSpPr>
        <p:spPr>
          <a:xfrm>
            <a:off x="85825" y="2296950"/>
            <a:ext cx="35439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Save the object to make it easy to load it back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97" name="Google Shape;29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525" y="3660875"/>
            <a:ext cx="3509200" cy="29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6"/>
          <p:cNvSpPr txBox="1"/>
          <p:nvPr>
            <p:ph type="ctrTitle"/>
          </p:nvPr>
        </p:nvSpPr>
        <p:spPr>
          <a:xfrm>
            <a:off x="133200" y="372775"/>
            <a:ext cx="90108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Find Differentially expressed features- (Cluster</a:t>
            </a:r>
            <a:r>
              <a:rPr lang="en" sz="3700"/>
              <a:t> </a:t>
            </a:r>
            <a:r>
              <a:rPr lang="en" sz="3000"/>
              <a:t>biomarkers)</a:t>
            </a:r>
            <a:endParaRPr sz="1800"/>
          </a:p>
        </p:txBody>
      </p:sp>
      <p:pic>
        <p:nvPicPr>
          <p:cNvPr id="303" name="Google Shape;30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9325" y="1309375"/>
            <a:ext cx="4813816" cy="350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7"/>
          <p:cNvSpPr txBox="1"/>
          <p:nvPr>
            <p:ph type="ctrTitle"/>
          </p:nvPr>
        </p:nvSpPr>
        <p:spPr>
          <a:xfrm>
            <a:off x="184350" y="361825"/>
            <a:ext cx="90108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Find Differentially expressed features- (Cluster</a:t>
            </a:r>
            <a:r>
              <a:rPr lang="en" sz="3700"/>
              <a:t> </a:t>
            </a:r>
            <a:r>
              <a:rPr lang="en" sz="3000"/>
              <a:t>biomarkers</a:t>
            </a:r>
            <a:r>
              <a:rPr lang="en" sz="2800"/>
              <a:t>)</a:t>
            </a:r>
            <a:endParaRPr sz="1600"/>
          </a:p>
        </p:txBody>
      </p:sp>
      <p:pic>
        <p:nvPicPr>
          <p:cNvPr id="309" name="Google Shape;30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5475" y="1216750"/>
            <a:ext cx="5349893" cy="35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8"/>
          <p:cNvSpPr txBox="1"/>
          <p:nvPr>
            <p:ph type="ctrTitle"/>
          </p:nvPr>
        </p:nvSpPr>
        <p:spPr>
          <a:xfrm>
            <a:off x="66600" y="476850"/>
            <a:ext cx="90108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Find Differentially expressed features- (Cluster</a:t>
            </a:r>
            <a:r>
              <a:rPr lang="en" sz="3700"/>
              <a:t> </a:t>
            </a:r>
            <a:r>
              <a:rPr lang="en" sz="3000"/>
              <a:t>biomarkers)</a:t>
            </a:r>
            <a:endParaRPr sz="1800"/>
          </a:p>
        </p:txBody>
      </p:sp>
      <p:sp>
        <p:nvSpPr>
          <p:cNvPr id="315" name="Google Shape;315;p48"/>
          <p:cNvSpPr txBox="1"/>
          <p:nvPr/>
        </p:nvSpPr>
        <p:spPr>
          <a:xfrm>
            <a:off x="0" y="1447925"/>
            <a:ext cx="89760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Fi</a:t>
            </a:r>
            <a:r>
              <a:rPr lang="en">
                <a:solidFill>
                  <a:srgbClr val="FFFFFF"/>
                </a:solidFill>
              </a:rPr>
              <a:t>nds markers for every cluster compared to all remaining cells, report only the positive ones</a:t>
            </a:r>
            <a:endParaRPr sz="1050">
              <a:solidFill>
                <a:srgbClr val="FFFFF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16" name="Google Shape;31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25" y="1912575"/>
            <a:ext cx="866775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275" y="2374525"/>
            <a:ext cx="8686800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3638" y="2769800"/>
            <a:ext cx="3548722" cy="1892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9"/>
          <p:cNvSpPr txBox="1"/>
          <p:nvPr>
            <p:ph type="ctrTitle"/>
          </p:nvPr>
        </p:nvSpPr>
        <p:spPr>
          <a:xfrm>
            <a:off x="189875" y="400175"/>
            <a:ext cx="90108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Find Differentially expressed features- (Cluster</a:t>
            </a:r>
            <a:r>
              <a:rPr lang="en" sz="3700"/>
              <a:t> </a:t>
            </a:r>
            <a:r>
              <a:rPr lang="en" sz="3000"/>
              <a:t>biomarkers)</a:t>
            </a:r>
            <a:endParaRPr sz="1800"/>
          </a:p>
        </p:txBody>
      </p:sp>
      <p:sp>
        <p:nvSpPr>
          <p:cNvPr id="324" name="Google Shape;324;p49"/>
          <p:cNvSpPr txBox="1"/>
          <p:nvPr/>
        </p:nvSpPr>
        <p:spPr>
          <a:xfrm>
            <a:off x="0" y="1447925"/>
            <a:ext cx="89760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Finds markers for every cluster compared to all remaining cells, report only the positive ones</a:t>
            </a:r>
            <a:endParaRPr sz="1050">
              <a:solidFill>
                <a:srgbClr val="FFFFF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25" name="Google Shape;32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93525"/>
            <a:ext cx="8667750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9388" y="2422175"/>
            <a:ext cx="4245235" cy="22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0"/>
          <p:cNvSpPr txBox="1"/>
          <p:nvPr>
            <p:ph type="ctrTitle"/>
          </p:nvPr>
        </p:nvSpPr>
        <p:spPr>
          <a:xfrm>
            <a:off x="66600" y="460425"/>
            <a:ext cx="90108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Find Differentially expressed features- (Cluster</a:t>
            </a:r>
            <a:r>
              <a:rPr lang="en" sz="3700"/>
              <a:t> </a:t>
            </a:r>
            <a:r>
              <a:rPr lang="en" sz="3000"/>
              <a:t>biomarkers)</a:t>
            </a:r>
            <a:endParaRPr sz="1800"/>
          </a:p>
        </p:txBody>
      </p:sp>
      <p:sp>
        <p:nvSpPr>
          <p:cNvPr id="332" name="Google Shape;332;p50"/>
          <p:cNvSpPr txBox="1"/>
          <p:nvPr/>
        </p:nvSpPr>
        <p:spPr>
          <a:xfrm>
            <a:off x="0" y="1447925"/>
            <a:ext cx="89760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The FeaturePlot function visualizes feature expression on a tSNE or PCA plot.</a:t>
            </a:r>
            <a:endParaRPr sz="1050">
              <a:solidFill>
                <a:srgbClr val="FFFFF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33" name="Google Shape;33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6538" y="2203075"/>
            <a:ext cx="4245235" cy="22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1"/>
          <p:cNvSpPr txBox="1"/>
          <p:nvPr>
            <p:ph type="ctrTitle"/>
          </p:nvPr>
        </p:nvSpPr>
        <p:spPr>
          <a:xfrm>
            <a:off x="133200" y="454950"/>
            <a:ext cx="90108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Find Differentially expressed features- (Cluster</a:t>
            </a:r>
            <a:r>
              <a:rPr lang="en" sz="3700"/>
              <a:t> </a:t>
            </a:r>
            <a:r>
              <a:rPr lang="en" sz="3000"/>
              <a:t>biomarkers)</a:t>
            </a:r>
            <a:endParaRPr sz="1800"/>
          </a:p>
        </p:txBody>
      </p:sp>
      <p:sp>
        <p:nvSpPr>
          <p:cNvPr id="339" name="Google Shape;339;p51"/>
          <p:cNvSpPr txBox="1"/>
          <p:nvPr/>
        </p:nvSpPr>
        <p:spPr>
          <a:xfrm>
            <a:off x="0" y="1447925"/>
            <a:ext cx="89760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The FeaturePlot function visualizes feature expression on a tSNE or PCA plot.</a:t>
            </a:r>
            <a:endParaRPr sz="1050">
              <a:solidFill>
                <a:srgbClr val="FFFFF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40" name="Google Shape;34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93525"/>
            <a:ext cx="86772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3400" y="2416475"/>
            <a:ext cx="4173797" cy="222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ctrTitle"/>
          </p:nvPr>
        </p:nvSpPr>
        <p:spPr>
          <a:xfrm>
            <a:off x="2099100" y="74150"/>
            <a:ext cx="6331500" cy="6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0" sz="18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457200" lvl="0" marL="1371600" rtl="0" algn="l">
              <a:lnSpc>
                <a:spcPct val="110000"/>
              </a:lnSpc>
              <a:spcBef>
                <a:spcPts val="15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 txBox="1"/>
          <p:nvPr>
            <p:ph idx="1" type="subTitle"/>
          </p:nvPr>
        </p:nvSpPr>
        <p:spPr>
          <a:xfrm>
            <a:off x="2521700" y="1981100"/>
            <a:ext cx="6331500" cy="25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3657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3657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325" y="877300"/>
            <a:ext cx="8271276" cy="404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2"/>
          <p:cNvSpPr txBox="1"/>
          <p:nvPr>
            <p:ph type="ctrTitle"/>
          </p:nvPr>
        </p:nvSpPr>
        <p:spPr>
          <a:xfrm>
            <a:off x="174325" y="334425"/>
            <a:ext cx="90108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Find Differentially expressed features- (Cluster</a:t>
            </a:r>
            <a:r>
              <a:rPr lang="en" sz="3800"/>
              <a:t> </a:t>
            </a:r>
            <a:r>
              <a:rPr lang="en" sz="3100"/>
              <a:t>biomarkers)</a:t>
            </a:r>
            <a:endParaRPr sz="1900"/>
          </a:p>
        </p:txBody>
      </p:sp>
      <p:sp>
        <p:nvSpPr>
          <p:cNvPr id="347" name="Google Shape;347;p52"/>
          <p:cNvSpPr txBox="1"/>
          <p:nvPr/>
        </p:nvSpPr>
        <p:spPr>
          <a:xfrm>
            <a:off x="75825" y="1360275"/>
            <a:ext cx="89760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The DoHeatMap creates a heatmap for the given cells and features.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48" name="Google Shape;34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98525"/>
            <a:ext cx="866775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3375" y="2602625"/>
            <a:ext cx="3834050" cy="2044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type="ctrTitle"/>
          </p:nvPr>
        </p:nvSpPr>
        <p:spPr>
          <a:xfrm>
            <a:off x="279788" y="505075"/>
            <a:ext cx="83844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Assign cell type identity to clusters.</a:t>
            </a:r>
            <a:endParaRPr sz="3000"/>
          </a:p>
        </p:txBody>
      </p:sp>
      <p:pic>
        <p:nvPicPr>
          <p:cNvPr id="355" name="Google Shape;35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6325"/>
            <a:ext cx="8639175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3200" y="2508275"/>
            <a:ext cx="4145727" cy="199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125" y="4758750"/>
            <a:ext cx="7784508" cy="32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ctrTitle"/>
          </p:nvPr>
        </p:nvSpPr>
        <p:spPr>
          <a:xfrm>
            <a:off x="314225" y="328475"/>
            <a:ext cx="83889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 sz="3000"/>
              <a:t>Raw Data </a:t>
            </a:r>
            <a:endParaRPr sz="3000"/>
          </a:p>
        </p:txBody>
      </p:sp>
      <p:sp>
        <p:nvSpPr>
          <p:cNvPr id="101" name="Google Shape;101;p17"/>
          <p:cNvSpPr txBox="1"/>
          <p:nvPr/>
        </p:nvSpPr>
        <p:spPr>
          <a:xfrm>
            <a:off x="433350" y="1157000"/>
            <a:ext cx="8211600" cy="3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Analyze the dataset of Pheripheral Blood Mononuclear Cells(PBMC)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73D3F"/>
                </a:solidFill>
                <a:highlight>
                  <a:srgbClr val="FFFFFF"/>
                </a:highlight>
              </a:rPr>
              <a:t>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Download the raw data from </a:t>
            </a:r>
            <a:r>
              <a:rPr lang="en" sz="1100">
                <a:solidFill>
                  <a:srgbClr val="373D3F"/>
                </a:solidFill>
                <a:highlight>
                  <a:srgbClr val="FFFFFF"/>
                </a:highlight>
              </a:rPr>
              <a:t> </a:t>
            </a:r>
            <a:r>
              <a:rPr lang="en" sz="1100" u="sng">
                <a:solidFill>
                  <a:srgbClr val="DD4814"/>
                </a:solidFill>
                <a:highlight>
                  <a:srgbClr val="FFFFFF"/>
                </a:highlight>
                <a:hlinkClick r:id="rId3"/>
              </a:rPr>
              <a:t>here</a:t>
            </a:r>
            <a:r>
              <a:rPr lang="en" sz="1100">
                <a:solidFill>
                  <a:srgbClr val="373D3F"/>
                </a:solidFill>
                <a:highlight>
                  <a:srgbClr val="FFFFFF"/>
                </a:highlight>
              </a:rPr>
              <a:t>.</a:t>
            </a:r>
            <a:endParaRPr sz="1100">
              <a:solidFill>
                <a:srgbClr val="373D3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3D3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</a:rPr>
              <a:t>The </a:t>
            </a:r>
            <a:r>
              <a:rPr lang="en" sz="1500">
                <a:solidFill>
                  <a:srgbClr val="F3F3F3"/>
                </a:solidFill>
              </a:rPr>
              <a:t>Read10X</a:t>
            </a:r>
            <a:r>
              <a:rPr lang="en" sz="1600">
                <a:solidFill>
                  <a:srgbClr val="F3F3F3"/>
                </a:solidFill>
              </a:rPr>
              <a:t> function reads in the output of the </a:t>
            </a:r>
            <a:r>
              <a:rPr lang="en" sz="1600" u="sng">
                <a:solidFill>
                  <a:srgbClr val="F3F3F3"/>
                </a:solidFill>
                <a:hlinkClick r:id="rId4"/>
              </a:rPr>
              <a:t>cellranger</a:t>
            </a:r>
            <a:r>
              <a:rPr lang="en" sz="1600">
                <a:solidFill>
                  <a:srgbClr val="F3F3F3"/>
                </a:solidFill>
              </a:rPr>
              <a:t> pipeline from 10X</a:t>
            </a:r>
            <a:endParaRPr sz="16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</a:rPr>
              <a:t>The Read returns the UMI( Unique Moelcular identified) count matrix</a:t>
            </a:r>
            <a:endParaRPr sz="16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</a:rPr>
              <a:t>The values in the matrix represents number of molecules for each feature(gene) that are detected in  each cell. </a:t>
            </a:r>
            <a:endParaRPr sz="16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373D3F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ctrTitle"/>
          </p:nvPr>
        </p:nvSpPr>
        <p:spPr>
          <a:xfrm>
            <a:off x="377550" y="384475"/>
            <a:ext cx="83889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Set up the Seurat object </a:t>
            </a:r>
            <a:endParaRPr sz="3000"/>
          </a:p>
        </p:txBody>
      </p:sp>
      <p:sp>
        <p:nvSpPr>
          <p:cNvPr id="107" name="Google Shape;107;p18"/>
          <p:cNvSpPr txBox="1"/>
          <p:nvPr/>
        </p:nvSpPr>
        <p:spPr>
          <a:xfrm>
            <a:off x="0" y="993275"/>
            <a:ext cx="9144000" cy="40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 the count matrix to create the Seurat Object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Seurat Object act like a container that contains the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	-data (count matrix)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	-Analysis such as PCA or clustering results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Seurat object  is a collection of Assay and DimReduc objects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Seurat Represents 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 expression data -  helds in Assay objects (CITE-seq ADTs, cell hashtags, imputed gene values)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 dimensionality reductions of the expression data. (transformation of the data using dim reduction technique)</a:t>
            </a:r>
            <a:endParaRPr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 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ctrTitle"/>
          </p:nvPr>
        </p:nvSpPr>
        <p:spPr>
          <a:xfrm>
            <a:off x="70200" y="460125"/>
            <a:ext cx="90738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Set up the Seurat object </a:t>
            </a:r>
            <a:endParaRPr sz="3000"/>
          </a:p>
        </p:txBody>
      </p:sp>
      <p:sp>
        <p:nvSpPr>
          <p:cNvPr id="113" name="Google Shape;113;p19"/>
          <p:cNvSpPr txBox="1"/>
          <p:nvPr/>
        </p:nvSpPr>
        <p:spPr>
          <a:xfrm>
            <a:off x="35125" y="965500"/>
            <a:ext cx="9073800" cy="41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</a:rPr>
              <a:t>library(dplyr)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</a:rPr>
              <a:t>library(Seurat)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</a:rPr>
              <a:t>Note the  file path with backslash ---/data/pbmc3k/filtered_gene_bc_matrices/hg19/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</a:rPr>
              <a:t># Load the PBMC dataset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</a:rPr>
              <a:t>pbmc &lt;- Read10X(data.dir = "your file location ")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</a:rPr>
              <a:t># Initialize the Seurat object with the raw (non-normalized data).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</a:rPr>
              <a:t>pbmc &lt;- CreateSeuratObject(counts = pbmc, project = "pbmc3k", min.cells = 3, min.features = 200)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</a:rPr>
              <a:t>pbmc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ctrTitle"/>
          </p:nvPr>
        </p:nvSpPr>
        <p:spPr>
          <a:xfrm>
            <a:off x="146900" y="538575"/>
            <a:ext cx="8856600" cy="5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Set up the Seurat object </a:t>
            </a:r>
            <a:endParaRPr sz="3000"/>
          </a:p>
        </p:txBody>
      </p:sp>
      <p:sp>
        <p:nvSpPr>
          <p:cNvPr id="119" name="Google Shape;119;p20"/>
          <p:cNvSpPr txBox="1"/>
          <p:nvPr/>
        </p:nvSpPr>
        <p:spPr>
          <a:xfrm>
            <a:off x="0" y="903250"/>
            <a:ext cx="9144000" cy="41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p</a:t>
            </a:r>
            <a:r>
              <a:rPr lang="en" sz="1800">
                <a:solidFill>
                  <a:srgbClr val="FFFFFF"/>
                </a:solidFill>
              </a:rPr>
              <a:t>bmc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Output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## An object of class Seurat 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## 13714 features across 2700 samples within 1 assay 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## Active assay: RNA (13714 features)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To Examine few genes in the first thirty cells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pbmc.data[c("CD3D", "TCL1A", "MS4A1"), 1:30]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5F5F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5F5F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5F5F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5F5F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5F5F5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ctrTitle"/>
          </p:nvPr>
        </p:nvSpPr>
        <p:spPr>
          <a:xfrm>
            <a:off x="114050" y="445450"/>
            <a:ext cx="90738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Set up the Seurat object </a:t>
            </a:r>
            <a:endParaRPr sz="3000"/>
          </a:p>
        </p:txBody>
      </p:sp>
      <p:sp>
        <p:nvSpPr>
          <p:cNvPr id="125" name="Google Shape;125;p21"/>
          <p:cNvSpPr txBox="1"/>
          <p:nvPr/>
        </p:nvSpPr>
        <p:spPr>
          <a:xfrm>
            <a:off x="0" y="1091875"/>
            <a:ext cx="9144000" cy="3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Interpretation of the output 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The “.” values in the matrix represent 0s(no molecules detected). 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Most values in an scRNA-seq matrix are 0, Seurat uses a sparse-matrix representation whenever possible.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Significant memory and speed is saved for Drop-seq/inDrop/10x data. 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3D3F"/>
                </a:solidFill>
                <a:highlight>
                  <a:srgbClr val="FFFFFF"/>
                </a:highlight>
              </a:rPr>
              <a:t> </a:t>
            </a:r>
            <a:endParaRPr sz="1000">
              <a:solidFill>
                <a:srgbClr val="333333"/>
              </a:solidFill>
              <a:highlight>
                <a:srgbClr val="F5F5F5"/>
              </a:highlight>
            </a:endParaRPr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675" y="3409950"/>
            <a:ext cx="7581900" cy="10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